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0" r:id="rId4"/>
    <p:sldId id="271" r:id="rId5"/>
    <p:sldId id="278" r:id="rId6"/>
    <p:sldId id="260" r:id="rId7"/>
    <p:sldId id="277" r:id="rId8"/>
    <p:sldId id="261" r:id="rId9"/>
    <p:sldId id="276" r:id="rId10"/>
    <p:sldId id="279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" initials="s" lastIdx="1" clrIdx="0">
    <p:extLst>
      <p:ext uri="{19B8F6BF-5375-455C-9EA6-DF929625EA0E}">
        <p15:presenceInfo xmlns:p15="http://schemas.microsoft.com/office/powerpoint/2012/main" userId="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3529" autoAdjust="0"/>
  </p:normalViewPr>
  <p:slideViewPr>
    <p:cSldViewPr snapToGrid="0">
      <p:cViewPr varScale="1">
        <p:scale>
          <a:sx n="111" d="100"/>
          <a:sy n="111" d="100"/>
        </p:scale>
        <p:origin x="48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20T10:04:26.069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23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82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9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2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44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48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22.06.2025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6131" y="1535782"/>
            <a:ext cx="5999274" cy="110965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      ООО «Простор Авто»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4765" y="3997544"/>
            <a:ext cx="5120640" cy="115411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>
                <a:solidFill>
                  <a:schemeClr val="bg1"/>
                </a:solidFill>
              </a:rPr>
              <a:t>Автомобили марки </a:t>
            </a:r>
            <a:r>
              <a:rPr lang="ru-RU" sz="4000" dirty="0">
                <a:solidFill>
                  <a:schemeClr val="bg1"/>
                </a:solidFill>
              </a:rPr>
              <a:t>«</a:t>
            </a:r>
            <a:r>
              <a:rPr lang="ru-RU" sz="4000" dirty="0">
                <a:solidFill>
                  <a:schemeClr val="bg1"/>
                </a:solidFill>
                <a:latin typeface="AGZeppelin " pitchFamily="2" charset="0"/>
              </a:rPr>
              <a:t>МЕДВЕДЬ</a:t>
            </a:r>
            <a:r>
              <a:rPr lang="ru-RU" sz="40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349192-9499-42A6-89ED-C988E5A57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65" r="529"/>
          <a:stretch/>
        </p:blipFill>
        <p:spPr>
          <a:xfrm>
            <a:off x="485234" y="872358"/>
            <a:ext cx="5751204" cy="545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AA1E1-9DA9-4C87-BE76-69E384CD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12BA22-8CFB-4FCD-8F13-87DFD892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04513"/>
            <a:ext cx="10171386" cy="46341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b="1" dirty="0"/>
              <a:t>Антипов Юрий Александрович </a:t>
            </a:r>
            <a:r>
              <a:rPr lang="ru-RU" dirty="0"/>
              <a:t>- Генеральный директор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ООО «Простор Авто»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Тел.:+79090708777.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b="1" dirty="0"/>
              <a:t>Звонарев Евгений Вячеславович </a:t>
            </a:r>
            <a:r>
              <a:rPr lang="ru-RU" dirty="0"/>
              <a:t>- Директор по реализации техники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ООО «Простор Авто»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Тел.: +79089630826699, +79085703694.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b="1" dirty="0" err="1"/>
              <a:t>Ялтовский</a:t>
            </a:r>
            <a:r>
              <a:rPr lang="ru-RU" b="1" dirty="0"/>
              <a:t> Алексей Евгеньевич </a:t>
            </a:r>
            <a:r>
              <a:rPr lang="ru-RU" dirty="0"/>
              <a:t>– Главный конструктор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ООО «Простор Авто»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Тел.: +79123135011.</a:t>
            </a:r>
          </a:p>
          <a:p>
            <a:pPr marL="0" indent="0" algn="just">
              <a:buNone/>
            </a:pPr>
            <a:r>
              <a:rPr lang="ru-RU" dirty="0"/>
              <a:t>Общие сведения: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 с ограниченной ответственностью «Простор Авто», ОГРН: 1147415002525. Адрес: 456317, Челябинская область, г. Миасс.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 электронной почты: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ugrauralavto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3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Шасси и автомобили марки «МЕДВЕДЬ» от производителя «Простор Авто»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28800"/>
            <a:ext cx="10315852" cy="4343400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ru-RU" sz="1800" dirty="0"/>
              <a:t>Шасси с колесной формулой: </a:t>
            </a:r>
            <a:r>
              <a:rPr lang="ru-RU" sz="1800" b="1" dirty="0"/>
              <a:t>6х4, 6х6, 8х4, 8х8</a:t>
            </a:r>
            <a:r>
              <a:rPr lang="ru-RU" sz="1800" dirty="0"/>
              <a:t>, а так же модульные платформы с колесной формулой до </a:t>
            </a:r>
            <a:r>
              <a:rPr lang="ru-RU" sz="1800" b="1" dirty="0"/>
              <a:t>10х10</a:t>
            </a:r>
          </a:p>
          <a:p>
            <a:pPr algn="just" rtl="0"/>
            <a:r>
              <a:rPr lang="ru-RU" sz="1800" dirty="0"/>
              <a:t>Мощность двигателя: от </a:t>
            </a:r>
            <a:r>
              <a:rPr lang="ru-RU" sz="1800" b="1" dirty="0"/>
              <a:t>500</a:t>
            </a:r>
            <a:r>
              <a:rPr lang="ru-RU" sz="1800" dirty="0"/>
              <a:t> до </a:t>
            </a:r>
            <a:r>
              <a:rPr lang="ru-RU" sz="1800" b="1" dirty="0"/>
              <a:t>700</a:t>
            </a:r>
            <a:r>
              <a:rPr lang="ru-RU" sz="1800" dirty="0"/>
              <a:t> л/с</a:t>
            </a:r>
          </a:p>
          <a:p>
            <a:pPr algn="just" rtl="0"/>
            <a:r>
              <a:rPr lang="ru-RU" sz="1800" dirty="0"/>
              <a:t>Универсальная база для монтажа навесного оборудования: монтажная длинна рамы до </a:t>
            </a:r>
            <a:r>
              <a:rPr lang="ru-RU" sz="1800" b="1" dirty="0"/>
              <a:t>9,5</a:t>
            </a:r>
            <a:r>
              <a:rPr lang="ru-RU" sz="1800" dirty="0"/>
              <a:t> метров. Возможность адаптации шасси под требования заказчика (Автосамосвалы, автомобили бортовые с КМУ, ПАРМ с КМУ, автоцистерны, крановые установки, эвакуаторы, ППУ, </a:t>
            </a:r>
            <a:r>
              <a:rPr lang="ru-RU" sz="1800" dirty="0" err="1"/>
              <a:t>сортиментовозы</a:t>
            </a:r>
            <a:r>
              <a:rPr lang="ru-RU" sz="1800" dirty="0"/>
              <a:t>, буровые установки, флот ГРП и </a:t>
            </a:r>
            <a:r>
              <a:rPr lang="ru-RU" sz="1800" dirty="0" err="1"/>
              <a:t>тд</a:t>
            </a:r>
            <a:r>
              <a:rPr lang="ru-RU" sz="1800" dirty="0"/>
              <a:t>.)</a:t>
            </a:r>
            <a:endParaRPr lang="en-US" sz="1800" dirty="0"/>
          </a:p>
          <a:p>
            <a:pPr algn="just" rtl="0"/>
            <a:r>
              <a:rPr lang="ru-RU" sz="1800" dirty="0"/>
              <a:t>Усиленная несущая конструкция: толщина рамы – 10 мм + усилитель 8 мм, применяемая сталь </a:t>
            </a:r>
            <a:r>
              <a:rPr lang="en-US" sz="1800" dirty="0"/>
              <a:t>S600</a:t>
            </a:r>
            <a:r>
              <a:rPr lang="ru-RU" sz="1800" dirty="0"/>
              <a:t>.</a:t>
            </a:r>
          </a:p>
          <a:p>
            <a:pPr algn="just" rtl="0"/>
            <a:r>
              <a:rPr lang="ru-RU" sz="1800" dirty="0"/>
              <a:t>Высокая грузоподъемность: допустимая максимальная масса ТС до </a:t>
            </a:r>
            <a:r>
              <a:rPr lang="ru-RU" sz="1800" b="1" dirty="0"/>
              <a:t>70 000 </a:t>
            </a:r>
            <a:r>
              <a:rPr lang="ru-RU" sz="1800" dirty="0"/>
              <a:t>кг., допустимая максимальная масса автопоезда до </a:t>
            </a:r>
            <a:r>
              <a:rPr lang="ru-RU" sz="1800" b="1" dirty="0"/>
              <a:t>150 000 </a:t>
            </a:r>
            <a:r>
              <a:rPr lang="ru-RU" sz="1800" dirty="0"/>
              <a:t>кг., максимально допустимая нагрузка на ССУ до </a:t>
            </a:r>
            <a:r>
              <a:rPr lang="ru-RU" sz="1800" b="1" dirty="0"/>
              <a:t>50 000 </a:t>
            </a:r>
            <a:r>
              <a:rPr lang="ru-RU" sz="1800" dirty="0"/>
              <a:t>кг.</a:t>
            </a:r>
          </a:p>
          <a:p>
            <a:pPr algn="just" rtl="0"/>
            <a:r>
              <a:rPr lang="ru-RU" sz="1800" dirty="0"/>
              <a:t>Оснащение автомобиля современной эргономичной кабиной, автоматической коробкой </a:t>
            </a:r>
            <a:r>
              <a:rPr lang="ru-RU" sz="1800" dirty="0" err="1"/>
              <a:t>переач</a:t>
            </a:r>
            <a:r>
              <a:rPr lang="ru-RU" sz="1800" dirty="0"/>
              <a:t> с </a:t>
            </a:r>
            <a:r>
              <a:rPr lang="ru-RU" sz="1800" dirty="0" err="1"/>
              <a:t>ретардером</a:t>
            </a:r>
            <a:r>
              <a:rPr lang="ru-RU" sz="1800" dirty="0"/>
              <a:t>, системой курсовой устойчивости и </a:t>
            </a:r>
            <a:r>
              <a:rPr lang="ru-RU" sz="1800" dirty="0" err="1"/>
              <a:t>тд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205" y="255134"/>
            <a:ext cx="10741231" cy="103685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Модификации самосвала с колесной формулой 6х6 (6х4) и 8х8 (8х4) в исполнении со скальным и углевозным кузовом (боковая или задняя разгрузка)</a:t>
            </a:r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xmlns="" id="{443086C4-B2C9-40AD-8182-3C7D4DA4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" y="1532329"/>
            <a:ext cx="60296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>
            <a:extLst>
              <a:ext uri="{FF2B5EF4-FFF2-40B4-BE49-F238E27FC236}">
                <a16:creationId xmlns:a16="http://schemas.microsoft.com/office/drawing/2014/main" xmlns="" id="{F5FBAAA7-340C-4DAF-A61A-955A04F8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" y="3964379"/>
            <a:ext cx="6096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F439CCAE-99CB-493F-BA3F-3DA2C7B3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2329"/>
            <a:ext cx="6096000" cy="23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xmlns="" id="{07FDF902-7A0F-42ED-9092-6EE29D1DF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89" y="3986074"/>
            <a:ext cx="6029612" cy="23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2900" dirty="0">
                <a:solidFill>
                  <a:prstClr val="white"/>
                </a:solidFill>
              </a:rPr>
              <a:t>Модификации шасси и седельного тягача с колесной формулой 8х8 (8х4)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D41B33-7968-4B81-9523-3E231E69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393"/>
            <a:ext cx="6249880" cy="23555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0D1219-C065-409D-8B33-8E79BAC29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91" y="1524237"/>
            <a:ext cx="5984910" cy="232867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7BCEB7C-C09B-4733-907D-E18E80689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23068" y="4156004"/>
            <a:ext cx="6170012" cy="23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2900" dirty="0">
                <a:solidFill>
                  <a:prstClr val="white"/>
                </a:solidFill>
              </a:rPr>
              <a:t>Модификации автомобилей специальных с колесной формулой 8х8 (8х4)</a:t>
            </a:r>
            <a:endParaRPr lang="ru-RU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xmlns="" id="{4944F58E-33E3-4930-B714-799648FB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" y="1526590"/>
            <a:ext cx="6027506" cy="24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32C592-8B05-48FB-A957-47FD20768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233" y="1562098"/>
            <a:ext cx="5989273" cy="239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49BC0B-8826-492E-A906-7923B90F4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684" y="4229553"/>
            <a:ext cx="6057098" cy="24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                        Вид кабины и салона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r="14894"/>
          <a:stretch/>
        </p:blipFill>
        <p:spPr>
          <a:xfrm>
            <a:off x="0" y="1519251"/>
            <a:ext cx="3687898" cy="364399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EB6DE7-1A93-4D45-A7AF-44641BE4B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98" y="1519250"/>
            <a:ext cx="4213372" cy="364399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D9277C9-36A4-4673-A386-1FF2C53B0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24" y="1519249"/>
            <a:ext cx="4555644" cy="3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Технические характеристики шасси с колесной 8х8 (8х4) (значения зависят от модификации ТС)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5C319AB-A24A-4682-9D48-A860A658D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98879"/>
              </p:ext>
            </p:extLst>
          </p:nvPr>
        </p:nvGraphicFramePr>
        <p:xfrm>
          <a:off x="3120118" y="1785953"/>
          <a:ext cx="5951763" cy="4564862"/>
        </p:xfrm>
        <a:graphic>
          <a:graphicData uri="http://schemas.openxmlformats.org/drawingml/2006/table">
            <a:tbl>
              <a:tblPr firstRow="1" firstCol="1" bandRow="1"/>
              <a:tblGrid>
                <a:gridCol w="2974019">
                  <a:extLst>
                    <a:ext uri="{9D8B030D-6E8A-4147-A177-3AD203B41FA5}">
                      <a16:colId xmlns:a16="http://schemas.microsoft.com/office/drawing/2014/main" xmlns="" val="846897381"/>
                    </a:ext>
                  </a:extLst>
                </a:gridCol>
                <a:gridCol w="2977744">
                  <a:extLst>
                    <a:ext uri="{9D8B030D-6E8A-4147-A177-3AD203B41FA5}">
                      <a16:colId xmlns:a16="http://schemas.microsoft.com/office/drawing/2014/main" xmlns="" val="1221175371"/>
                    </a:ext>
                  </a:extLst>
                </a:gridCol>
              </a:tblGrid>
              <a:tr h="51688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Масса транспортного средства в снаряженном состоянии, кг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12425…51925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222284"/>
                  </a:ext>
                </a:extLst>
              </a:tr>
              <a:tr h="64610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Технически допустимая максимальная масса транспортного средства, кг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41600…70000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5025110"/>
                  </a:ext>
                </a:extLst>
              </a:tr>
              <a:tr h="75304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Технически допустимая максимальная масса, приходящаяся на каждую из осей транспортного средства, начиная с передней оси, кг: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3670348"/>
                  </a:ext>
                </a:extLst>
              </a:tr>
              <a:tr h="165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OpenSymbol"/>
                        </a:rPr>
                        <a:t>на первую ось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9000…10000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1170318"/>
                  </a:ext>
                </a:extLst>
              </a:tr>
              <a:tr h="165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OpenSymbol"/>
                        </a:rPr>
                        <a:t>на вторую ось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9000…10000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5794259"/>
                  </a:ext>
                </a:extLst>
              </a:tr>
              <a:tr h="165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OpenSymbol"/>
                        </a:rPr>
                        <a:t>на третью ось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11000…25000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9558357"/>
                  </a:ext>
                </a:extLst>
              </a:tr>
              <a:tr h="165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OpenSymbol"/>
                        </a:rPr>
                        <a:t>на четвертую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11000…25000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8270609"/>
                  </a:ext>
                </a:extLst>
              </a:tr>
              <a:tr h="67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Технически допустимая максимальная масса автопоезда, кг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60600…150000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7021701"/>
                  </a:ext>
                </a:extLst>
              </a:tr>
              <a:tr h="511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Максимальная масса прицепа, кг (прицеп с тормозной системой)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19000…137500</a:t>
                      </a: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6974815"/>
                  </a:ext>
                </a:extLst>
              </a:tr>
              <a:tr h="799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Технически допустимая максимальная нагрузка на опорно-сцепное устройство,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23600…57500 кг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23144…56388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39" marR="56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669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6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Используемые ДВС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ECE782D-F93C-43D8-BED9-08428C4C1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52351"/>
              </p:ext>
            </p:extLst>
          </p:nvPr>
        </p:nvGraphicFramePr>
        <p:xfrm>
          <a:off x="599667" y="2349444"/>
          <a:ext cx="10992665" cy="2927226"/>
        </p:xfrm>
        <a:graphic>
          <a:graphicData uri="http://schemas.openxmlformats.org/drawingml/2006/table">
            <a:tbl>
              <a:tblPr/>
              <a:tblGrid>
                <a:gridCol w="2061556">
                  <a:extLst>
                    <a:ext uri="{9D8B030D-6E8A-4147-A177-3AD203B41FA5}">
                      <a16:colId xmlns:a16="http://schemas.microsoft.com/office/drawing/2014/main" xmlns="" val="2355298609"/>
                    </a:ext>
                  </a:extLst>
                </a:gridCol>
                <a:gridCol w="1446004">
                  <a:extLst>
                    <a:ext uri="{9D8B030D-6E8A-4147-A177-3AD203B41FA5}">
                      <a16:colId xmlns:a16="http://schemas.microsoft.com/office/drawing/2014/main" xmlns="" val="118732967"/>
                    </a:ext>
                  </a:extLst>
                </a:gridCol>
                <a:gridCol w="1445276">
                  <a:extLst>
                    <a:ext uri="{9D8B030D-6E8A-4147-A177-3AD203B41FA5}">
                      <a16:colId xmlns:a16="http://schemas.microsoft.com/office/drawing/2014/main" xmlns="" val="3551635908"/>
                    </a:ext>
                  </a:extLst>
                </a:gridCol>
                <a:gridCol w="1469734">
                  <a:extLst>
                    <a:ext uri="{9D8B030D-6E8A-4147-A177-3AD203B41FA5}">
                      <a16:colId xmlns:a16="http://schemas.microsoft.com/office/drawing/2014/main" xmlns="" val="1227256371"/>
                    </a:ext>
                  </a:extLst>
                </a:gridCol>
                <a:gridCol w="1628427">
                  <a:extLst>
                    <a:ext uri="{9D8B030D-6E8A-4147-A177-3AD203B41FA5}">
                      <a16:colId xmlns:a16="http://schemas.microsoft.com/office/drawing/2014/main" xmlns="" val="2514734245"/>
                    </a:ext>
                  </a:extLst>
                </a:gridCol>
                <a:gridCol w="1554717">
                  <a:extLst>
                    <a:ext uri="{9D8B030D-6E8A-4147-A177-3AD203B41FA5}">
                      <a16:colId xmlns:a16="http://schemas.microsoft.com/office/drawing/2014/main" xmlns="" val="3439429799"/>
                    </a:ext>
                  </a:extLst>
                </a:gridCol>
                <a:gridCol w="1386951">
                  <a:extLst>
                    <a:ext uri="{9D8B030D-6E8A-4147-A177-3AD203B41FA5}">
                      <a16:colId xmlns:a16="http://schemas.microsoft.com/office/drawing/2014/main" xmlns="" val="3219877085"/>
                    </a:ext>
                  </a:extLst>
                </a:gridCol>
              </a:tblGrid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266220"/>
                  </a:ext>
                </a:extLst>
              </a:tr>
              <a:tr h="62230">
                <a:tc rowSpan="3"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 внутреннего сгорания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(марка, тип)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WEICHAI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3339495"/>
                  </a:ext>
                </a:extLst>
              </a:tr>
              <a:tr h="6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WP13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500E5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WP13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550E5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WP14T610E52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WP17T700E62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WP1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NG5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0E5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WP1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NG5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0E5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5776955"/>
                  </a:ext>
                </a:extLst>
              </a:tr>
              <a:tr h="2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четырехтактный дизель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четырехтактный с искровым зажиганием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606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расположение цилиндров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рядное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521099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рабочий объем цилиндров, см</a:t>
                      </a:r>
                      <a:r>
                        <a:rPr lang="ru-RU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16630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14560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0416328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сжатия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19±0,5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23±1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70427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мощность, кВт (мин.</a:t>
                      </a:r>
                      <a:r>
                        <a:rPr lang="ru-RU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по Правилам ООН № 85-00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363 (1900)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(1900)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 (1800)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3185 (850…1350)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(1700)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 (1700)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75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крутящий момент, Н∙м (мин.</a:t>
                      </a:r>
                      <a:r>
                        <a:rPr lang="ru-RU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 (950…1400)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2550 (1000…1400)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2750 (900…1400)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510 (1800)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2585 (950…1350)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48263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дизельное топливо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компримированный природный газ/сжиженный природный газ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24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Варианты применяемых трансмиссий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36CCAEC-67B3-477B-9D82-53E43656D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85101"/>
              </p:ext>
            </p:extLst>
          </p:nvPr>
        </p:nvGraphicFramePr>
        <p:xfrm>
          <a:off x="2386613" y="1639845"/>
          <a:ext cx="7418773" cy="5147497"/>
        </p:xfrm>
        <a:graphic>
          <a:graphicData uri="http://schemas.openxmlformats.org/drawingml/2006/table">
            <a:tbl>
              <a:tblPr firstRow="1" firstCol="1" bandRow="1"/>
              <a:tblGrid>
                <a:gridCol w="2192784">
                  <a:extLst>
                    <a:ext uri="{9D8B030D-6E8A-4147-A177-3AD203B41FA5}">
                      <a16:colId xmlns:a16="http://schemas.microsoft.com/office/drawing/2014/main" xmlns="" val="1668759021"/>
                    </a:ext>
                  </a:extLst>
                </a:gridCol>
                <a:gridCol w="2647026">
                  <a:extLst>
                    <a:ext uri="{9D8B030D-6E8A-4147-A177-3AD203B41FA5}">
                      <a16:colId xmlns:a16="http://schemas.microsoft.com/office/drawing/2014/main" xmlns="" val="4127995858"/>
                    </a:ext>
                  </a:extLst>
                </a:gridCol>
                <a:gridCol w="2578963">
                  <a:extLst>
                    <a:ext uri="{9D8B030D-6E8A-4147-A177-3AD203B41FA5}">
                      <a16:colId xmlns:a16="http://schemas.microsoft.com/office/drawing/2014/main" xmlns="" val="2784260431"/>
                    </a:ext>
                  </a:extLst>
                </a:gridCol>
              </a:tblGrid>
              <a:tr h="503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Трансмиссия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механическая, с ручным управлением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механическая, с автоматическим и возможностью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ручного управления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9411790"/>
                  </a:ext>
                </a:extLst>
              </a:tr>
              <a:tr h="332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Сцепление (марка, тип)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MFZ-430, фрикционное, сухое, однодисковое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MFZ-430, фрикционное, сухое, однодисковое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7895209"/>
                  </a:ext>
                </a:extLst>
              </a:tr>
              <a:tr h="16227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Коробка передач (марка, тип)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 Gear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Gear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5561470"/>
                  </a:ext>
                </a:extLst>
              </a:tr>
              <a:tr h="503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JSDX240TA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F13JZ26A;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F13JZ28A;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F13JZ32A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3149232"/>
                  </a:ext>
                </a:extLst>
              </a:tr>
              <a:tr h="162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ручным управлением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автоматическим управлением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650685"/>
                  </a:ext>
                </a:extLst>
              </a:tr>
              <a:tr h="332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передач и передаточные числа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 –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назад –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вперед –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назад –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3724651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3175930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445245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325507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5576546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1730930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2428514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622608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1094465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4993550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341253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144071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1923806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7458405"/>
                  </a:ext>
                </a:extLst>
              </a:tr>
              <a:tr h="16311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3403015"/>
                  </a:ext>
                </a:extLst>
              </a:tr>
              <a:tr h="1622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З.Х.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470588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З.Х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2.594</a:t>
                      </a: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8" marR="61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310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изнес-презентация стратегии развития (широкоэкранный формат)" id="{524CB73C-1907-4D56-9CA9-4B6BB804D74B}" vid="{C6818891-92E7-4127-9909-54379436188A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Медведь</Template>
  <TotalTime>839</TotalTime>
  <Words>716</Words>
  <Application>Microsoft Office PowerPoint</Application>
  <PresentationFormat>Широкоэкранный</PresentationFormat>
  <Paragraphs>176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AGZeppelin </vt:lpstr>
      <vt:lpstr>Arial</vt:lpstr>
      <vt:lpstr>Book Antiqua</vt:lpstr>
      <vt:lpstr>Calibri</vt:lpstr>
      <vt:lpstr>OpenSymbol</vt:lpstr>
      <vt:lpstr>Times New Roman</vt:lpstr>
      <vt:lpstr>Направление продаж 16 x 9</vt:lpstr>
      <vt:lpstr>      ООО «Простор Авто»            </vt:lpstr>
      <vt:lpstr>Шасси и автомобили марки «МЕДВЕДЬ» от производителя «Простор Авто»</vt:lpstr>
      <vt:lpstr>Модификации самосвала с колесной формулой 6х6 (6х4) и 8х8 (8х4) в исполнении со скальным и углевозным кузовом (боковая или задняя разгрузка)</vt:lpstr>
      <vt:lpstr>Модификации шасси и седельного тягача с колесной формулой 8х8 (8х4)</vt:lpstr>
      <vt:lpstr>Модификации автомобилей специальных с колесной формулой 8х8 (8х4)</vt:lpstr>
      <vt:lpstr>                        Вид кабины и салона</vt:lpstr>
      <vt:lpstr>Технические характеристики шасси с колесной 8х8 (8х4) (значения зависят от модификации ТС)</vt:lpstr>
      <vt:lpstr>Используемые ДВС </vt:lpstr>
      <vt:lpstr>Варианты применяемых трансмиссий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«Простор Авто»</dc:title>
  <dc:creator>Ёжкин Кот</dc:creator>
  <cp:lastModifiedBy>user</cp:lastModifiedBy>
  <cp:revision>45</cp:revision>
  <dcterms:created xsi:type="dcterms:W3CDTF">2025-04-07T04:44:52Z</dcterms:created>
  <dcterms:modified xsi:type="dcterms:W3CDTF">2025-06-22T18:21:52Z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